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Estilo Claro 1 - Ênfas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2838BEF-8BB2-4498-84A7-C5851F593DF1}" styleName="Estilo Médio 4 - Ênfase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69" autoAdjust="0"/>
    <p:restoredTop sz="95352" autoAdjust="0"/>
  </p:normalViewPr>
  <p:slideViewPr>
    <p:cSldViewPr snapToGrid="0">
      <p:cViewPr varScale="1">
        <p:scale>
          <a:sx n="83" d="100"/>
          <a:sy n="83" d="100"/>
        </p:scale>
        <p:origin x="750" y="7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jp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63D035-097F-661E-8A02-42E05DEAC9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FF9C499-0C75-B79C-0784-B7270228C8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46EF22D-81D7-5C04-2EF7-6B331EAD2C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FE61-DF6D-45AA-B9EF-90D2CB7A7043}" type="datetimeFigureOut">
              <a:rPr lang="pt-BR" smtClean="0"/>
              <a:t>26/10/2023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B720E17-5F17-47AD-8649-4B5ABEABE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A93B3E3-45CC-B7E7-20D8-657C1091F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40AED-8929-4133-9033-4E757492E1B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785700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BAC9BF9-A321-2858-C981-5697B56BEC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86D7184E-77F0-59E7-E806-B410075D24E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FD43305-36E9-035A-B03F-EC5BDD4249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FE61-DF6D-45AA-B9EF-90D2CB7A7043}" type="datetimeFigureOut">
              <a:rPr lang="pt-BR" smtClean="0"/>
              <a:t>26/10/2023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E1A15A0-C1BC-29F4-9E26-8F271C5E64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27CB0AF-173C-247C-8AD7-E31144085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40AED-8929-4133-9033-4E757492E1B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496034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3A69F3C-5761-EC1D-6202-AE7BDF20C2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9262166-F1FE-6336-518E-D8F769D107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BC46BBC-C406-0CE7-51C6-4C32F2048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FE61-DF6D-45AA-B9EF-90D2CB7A7043}" type="datetimeFigureOut">
              <a:rPr lang="pt-BR" smtClean="0"/>
              <a:t>26/10/2023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C22EB4B-D0AA-DDB6-86F7-1B68A90C8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2F88B94-EF22-2B30-893B-613770A7C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40AED-8929-4133-9033-4E757492E1B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516678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09892F-2313-D2D4-0034-A7A831DF57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294D465-D123-0EE3-E654-938FE74A52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2253812-ECCA-2E72-CE45-97DFF7881F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FE61-DF6D-45AA-B9EF-90D2CB7A7043}" type="datetimeFigureOut">
              <a:rPr lang="pt-BR" smtClean="0"/>
              <a:t>26/10/2023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6EAD365-6CC6-460C-B59F-2E871484E8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4706FED-94B8-B572-35DC-2DC51835A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40AED-8929-4133-9033-4E757492E1B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15569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C9F165-4E48-F529-C7E7-77D5D9D1DC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694E6B5-0214-F427-2DBC-3048447A83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1A4B11B7-73F7-C1E3-1B2F-E23583B486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FE61-DF6D-45AA-B9EF-90D2CB7A7043}" type="datetimeFigureOut">
              <a:rPr lang="pt-BR" smtClean="0"/>
              <a:t>26/10/2023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D39A1EC-575B-AB44-C52C-78D019D0DE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80F1C4E-7318-4F0D-B7E7-B0E8F770E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40AED-8929-4133-9033-4E757492E1B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630471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9EB508F-3CDC-0538-2B27-E2110557E7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F96A31E-9AC2-D1D0-9C75-FE963F0900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553A645-F313-1BA4-C0CD-F0D75EF004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88133AC-23A7-2BBA-2D84-F88E3C264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FE61-DF6D-45AA-B9EF-90D2CB7A7043}" type="datetimeFigureOut">
              <a:rPr lang="pt-BR" smtClean="0"/>
              <a:t>26/10/2023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FB0688A-6D6F-DBB4-B461-EF83226D00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544A7EB-0C18-2651-0B1F-4804793C3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40AED-8929-4133-9033-4E757492E1B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814380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53C13F-BED2-0ABF-BA6F-A1CE0EACF3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B54FADD-7A96-A4EA-FABF-378A8FB13B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6E50D4C-7AA6-49A5-EC34-3F6326AA03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CC1F8FC7-3200-696C-7DC9-4FF3EA8115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36485558-05C9-8B19-414E-6F866D7DEC1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0A2A24E8-4C63-9E5C-2AF9-61CE19CA03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FE61-DF6D-45AA-B9EF-90D2CB7A7043}" type="datetimeFigureOut">
              <a:rPr lang="pt-BR" smtClean="0"/>
              <a:t>26/10/2023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3D769E94-D7D8-F82F-9A2A-BCEB0DD616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9008A658-0A10-C590-040E-0E27B3719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40AED-8929-4133-9033-4E757492E1B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794103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1E83B9-552D-EAA5-D0FB-A6F646ACA0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15AA8569-1F78-020D-92D7-81CC3F515B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FE61-DF6D-45AA-B9EF-90D2CB7A7043}" type="datetimeFigureOut">
              <a:rPr lang="pt-BR" smtClean="0"/>
              <a:t>26/10/2023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42927FF-2BA9-33BE-4353-468A974FB9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382A60E-A368-90F3-0C8F-CEBB9C26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40AED-8929-4133-9033-4E757492E1B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16626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E154CCA6-ACFD-1B96-85D1-8F1643E60A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FE61-DF6D-45AA-B9EF-90D2CB7A7043}" type="datetimeFigureOut">
              <a:rPr lang="pt-BR" smtClean="0"/>
              <a:t>26/10/2023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7CEB359D-FDFB-C621-2308-E5A338BBEB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8044C1E8-CD93-B988-167A-22CA739A2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40AED-8929-4133-9033-4E757492E1B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214074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ABD33D3-0730-C100-136E-F52FDBCD28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B18CEF0-44D8-5E1B-9D20-A9FE3F2602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941CC3A-5AB0-8162-DD28-A1B7EF1FD5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376AC04-0263-A517-AF5A-D36FF5043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FE61-DF6D-45AA-B9EF-90D2CB7A7043}" type="datetimeFigureOut">
              <a:rPr lang="pt-BR" smtClean="0"/>
              <a:t>26/10/2023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CE310BE1-9541-AF24-FA3F-A7218028E3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6F17980-6CE5-DE78-DB7C-5BA7BC31E6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40AED-8929-4133-9033-4E757492E1B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150296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963B98-897C-97EC-CDBD-44DBC7C400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D40D1AB7-8AE9-2E35-186E-9C7A68D092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3C3CE92-2DBA-5486-B311-9720705D13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950338B-5E66-7A6A-078E-6AF31FC44A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FE61-DF6D-45AA-B9EF-90D2CB7A7043}" type="datetimeFigureOut">
              <a:rPr lang="pt-BR" smtClean="0"/>
              <a:t>26/10/2023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5EE77B5-D8F4-36B2-31AC-8C1793A254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68798B92-283A-70DB-D0E7-3204858489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440AED-8929-4133-9033-4E757492E1B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720516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624A088F-9A42-FD9B-F0A6-4047AF4B3C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1F5A168-34F6-E670-09FA-002351F326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196B173-2DD1-7EB9-9FA1-136B702358B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75FE61-DF6D-45AA-B9EF-90D2CB7A7043}" type="datetimeFigureOut">
              <a:rPr lang="pt-BR" smtClean="0"/>
              <a:t>26/10/2023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CB1ECE1-457A-16FD-16E6-9B2C1E09DB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ED9C9EE-FAE2-8D13-F85A-84CF2D6F906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440AED-8929-4133-9033-4E757492E1B1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656339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181288-63AD-E596-3115-8DF48C2250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46852" y="4691270"/>
            <a:ext cx="8163340" cy="1762919"/>
          </a:xfrm>
          <a:solidFill>
            <a:schemeClr val="accent3">
              <a:lumMod val="60000"/>
              <a:lumOff val="40000"/>
              <a:alpha val="48000"/>
            </a:schemeClr>
          </a:solidFill>
          <a:effectLst>
            <a:softEdge rad="127000"/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normAutofit fontScale="90000"/>
          </a:bodyPr>
          <a:lstStyle/>
          <a:p>
            <a:r>
              <a:rPr lang="pt-BR" dirty="0"/>
              <a:t>Analisando Dados do League </a:t>
            </a:r>
            <a:r>
              <a:rPr lang="pt-BR" dirty="0" err="1"/>
              <a:t>of</a:t>
            </a:r>
            <a:r>
              <a:rPr lang="pt-BR" dirty="0"/>
              <a:t> </a:t>
            </a:r>
            <a:r>
              <a:rPr lang="pt-BR" dirty="0" err="1"/>
              <a:t>Legends</a:t>
            </a:r>
            <a:br>
              <a:rPr lang="pt-BR" dirty="0"/>
            </a:br>
            <a:r>
              <a:rPr lang="pt-BR" sz="2200" dirty="0"/>
              <a:t>Dados presentes no </a:t>
            </a:r>
            <a:r>
              <a:rPr lang="pt-BR" sz="2200" dirty="0" err="1"/>
              <a:t>Kaggle</a:t>
            </a:r>
            <a:r>
              <a:rPr lang="pt-BR" sz="2200" dirty="0"/>
              <a:t>, Desafio #5DataGlowUp do Heitor Sasaki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011127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FD79A0D-D69F-4952-7C81-4634744F2B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pt-BR" sz="4900" b="1" dirty="0"/>
              <a:t>Dicionário de Dados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4" name="Espaço Reservado para Conteúdo 3">
                <a:extLst>
                  <a:ext uri="{FF2B5EF4-FFF2-40B4-BE49-F238E27FC236}">
                    <a16:creationId xmlns:a16="http://schemas.microsoft.com/office/drawing/2014/main" id="{EB4CFA2A-119C-B5D5-5AFF-87293B1646B4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1766691170"/>
                  </p:ext>
                </p:extLst>
              </p:nvPr>
            </p:nvGraphicFramePr>
            <p:xfrm>
              <a:off x="6096000" y="1690688"/>
              <a:ext cx="5583276" cy="4601000"/>
            </p:xfrm>
            <a:graphic>
              <a:graphicData uri="http://schemas.openxmlformats.org/drawingml/2006/table">
                <a:tbl>
                  <a:tblPr firstRow="1" firstCol="1" bandRow="1">
                    <a:tableStyleId>{22838BEF-8BB2-4498-84A7-C5851F593DF1}</a:tableStyleId>
                  </a:tblPr>
                  <a:tblGrid>
                    <a:gridCol w="2791638">
                      <a:extLst>
                        <a:ext uri="{9D8B030D-6E8A-4147-A177-3AD203B41FA5}">
                          <a16:colId xmlns:a16="http://schemas.microsoft.com/office/drawing/2014/main" val="2985446964"/>
                        </a:ext>
                      </a:extLst>
                    </a:gridCol>
                    <a:gridCol w="2791638">
                      <a:extLst>
                        <a:ext uri="{9D8B030D-6E8A-4147-A177-3AD203B41FA5}">
                          <a16:colId xmlns:a16="http://schemas.microsoft.com/office/drawing/2014/main" val="3940321889"/>
                        </a:ext>
                      </a:extLst>
                    </a:gridCol>
                  </a:tblGrid>
                  <a:tr h="302553"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pt-BR" sz="1000" kern="0">
                              <a:effectLst/>
                            </a:rPr>
                            <a:t>gameId</a:t>
                          </a:r>
                          <a:endParaRPr lang="pt-BR" sz="1100" kern="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28575" marR="28575" marT="19050" marB="19050" anchor="b"/>
                    </a:tc>
                    <a:tc>
                      <a:txBody>
                        <a:bodyPr/>
                        <a:lstStyle/>
                        <a:p>
                          <a:pPr marL="0" marR="0" algn="l" defTabSz="914400" rtl="0" eaLnBrk="1" latinLnBrk="0" hangingPunct="1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pt-BR" sz="1000" kern="0" dirty="0">
                              <a:solidFill>
                                <a:schemeClr val="dk1"/>
                              </a:solidFill>
                              <a:effectLst/>
                            </a:rPr>
                            <a:t>ID do jogo</a:t>
                          </a:r>
                          <a:endParaRPr lang="pt-BR" sz="1000" kern="0" dirty="0">
                            <a:solidFill>
                              <a:schemeClr val="dk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28575" marR="28575" marT="19050" marB="19050" anchor="b"/>
                    </a:tc>
                    <a:extLst>
                      <a:ext uri="{0D108BD9-81ED-4DB2-BD59-A6C34878D82A}">
                        <a16:rowId xmlns:a16="http://schemas.microsoft.com/office/drawing/2014/main" val="1448965764"/>
                      </a:ext>
                    </a:extLst>
                  </a:tr>
                  <a:tr h="244959"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pt-BR" sz="1000" kern="0">
                              <a:effectLst/>
                            </a:rPr>
                            <a:t>hasWon</a:t>
                          </a:r>
                          <a:endParaRPr lang="pt-BR" sz="1100" kern="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28575" marR="28575" marT="19050" marB="19050" anchor="b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pt-BR" sz="1000" kern="0" dirty="0">
                              <a:effectLst/>
                            </a:rPr>
                            <a:t>Venceu? (1 = sim, 0 = não)</a:t>
                          </a:r>
                          <a:endParaRPr lang="pt-BR" sz="1100" kern="1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19050" marB="19050" anchor="b"/>
                    </a:tc>
                    <a:extLst>
                      <a:ext uri="{0D108BD9-81ED-4DB2-BD59-A6C34878D82A}">
                        <a16:rowId xmlns:a16="http://schemas.microsoft.com/office/drawing/2014/main" val="3060600474"/>
                      </a:ext>
                    </a:extLst>
                  </a:tr>
                  <a:tr h="244959"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pt-BR" sz="1000" kern="0">
                              <a:effectLst/>
                            </a:rPr>
                            <a:t>goldDiff</a:t>
                          </a:r>
                          <a:endParaRPr lang="pt-BR" sz="1100" kern="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28575" marR="28575" marT="19050" marB="19050" anchor="b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pt-BR" sz="1000" kern="0" dirty="0">
                              <a:effectLst/>
                            </a:rPr>
                            <a:t>Diferença de ouro entre os times</a:t>
                          </a:r>
                          <a:endParaRPr lang="pt-BR" sz="1100" kern="1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19050" marB="19050" anchor="b"/>
                    </a:tc>
                    <a:extLst>
                      <a:ext uri="{0D108BD9-81ED-4DB2-BD59-A6C34878D82A}">
                        <a16:rowId xmlns:a16="http://schemas.microsoft.com/office/drawing/2014/main" val="1636937111"/>
                      </a:ext>
                    </a:extLst>
                  </a:tr>
                  <a:tr h="244959"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pt-BR" sz="1000" kern="0">
                              <a:effectLst/>
                            </a:rPr>
                            <a:t>champLevelDiff</a:t>
                          </a:r>
                          <a:endParaRPr lang="pt-BR" sz="1100" kern="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28575" marR="28575" marT="19050" marB="19050" anchor="b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pt-BR" sz="1000" kern="0" dirty="0">
                              <a:effectLst/>
                            </a:rPr>
                            <a:t>Diferença de nível entre os campeões</a:t>
                          </a:r>
                          <a:endParaRPr lang="pt-BR" sz="1100" kern="1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19050" marB="19050" anchor="b"/>
                    </a:tc>
                    <a:extLst>
                      <a:ext uri="{0D108BD9-81ED-4DB2-BD59-A6C34878D82A}">
                        <a16:rowId xmlns:a16="http://schemas.microsoft.com/office/drawing/2014/main" val="3523077965"/>
                      </a:ext>
                    </a:extLst>
                  </a:tr>
                  <a:tr h="244959"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pt-BR" sz="1000" kern="0">
                              <a:effectLst/>
                            </a:rPr>
                            <a:t>isFirstTower</a:t>
                          </a:r>
                          <a:endParaRPr lang="pt-BR" sz="1100" kern="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28575" marR="28575" marT="19050" marB="19050" anchor="b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pt-BR" sz="1000" kern="0">
                              <a:effectLst/>
                            </a:rPr>
                            <a:t>Destruiu a primeira torre? (1 = sim, 0 = não)</a:t>
                          </a:r>
                          <a:endParaRPr lang="pt-BR" sz="1100" kern="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19050" marB="19050" anchor="b"/>
                    </a:tc>
                    <a:extLst>
                      <a:ext uri="{0D108BD9-81ED-4DB2-BD59-A6C34878D82A}">
                        <a16:rowId xmlns:a16="http://schemas.microsoft.com/office/drawing/2014/main" val="2132709317"/>
                      </a:ext>
                    </a:extLst>
                  </a:tr>
                  <a:tr h="244959"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pt-BR" sz="1000" kern="0">
                              <a:effectLst/>
                            </a:rPr>
                            <a:t>isFirstBlood</a:t>
                          </a:r>
                          <a:endParaRPr lang="pt-BR" sz="1100" kern="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28575" marR="28575" marT="19050" marB="19050" anchor="b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pt-BR" sz="1000" kern="0">
                              <a:effectLst/>
                            </a:rPr>
                            <a:t>Conseguiu o first blood? (1 = sim, 0 = não)</a:t>
                          </a:r>
                          <a:endParaRPr lang="pt-BR" sz="1100" kern="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19050" marB="19050" anchor="b"/>
                    </a:tc>
                    <a:extLst>
                      <a:ext uri="{0D108BD9-81ED-4DB2-BD59-A6C34878D82A}">
                        <a16:rowId xmlns:a16="http://schemas.microsoft.com/office/drawing/2014/main" val="2452433176"/>
                      </a:ext>
                    </a:extLst>
                  </a:tr>
                  <a:tr h="244959"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pt-BR" sz="1000" kern="0">
                              <a:effectLst/>
                            </a:rPr>
                            <a:t>killedElderDrake</a:t>
                          </a:r>
                          <a:endParaRPr lang="pt-BR" sz="1100" kern="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28575" marR="28575" marT="19050" marB="19050" anchor="b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pt-BR" sz="1000" kern="0">
                              <a:effectLst/>
                            </a:rPr>
                            <a:t>Abateu o dragão ancião? (1 = sim, 0 = não)</a:t>
                          </a:r>
                          <a:endParaRPr lang="pt-BR" sz="1100" kern="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19050" marB="19050" anchor="b"/>
                    </a:tc>
                    <a:extLst>
                      <a:ext uri="{0D108BD9-81ED-4DB2-BD59-A6C34878D82A}">
                        <a16:rowId xmlns:a16="http://schemas.microsoft.com/office/drawing/2014/main" val="3122986702"/>
                      </a:ext>
                    </a:extLst>
                  </a:tr>
                  <a:tr h="244959"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pt-BR" sz="1000" kern="0">
                              <a:effectLst/>
                            </a:rPr>
                            <a:t>killedBaronNashor</a:t>
                          </a:r>
                          <a:endParaRPr lang="pt-BR" sz="1100" kern="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28575" marR="28575" marT="19050" marB="19050" anchor="b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pt-BR" sz="1000" kern="0">
                              <a:effectLst/>
                            </a:rPr>
                            <a:t>Abateu o Barão Nashor? (1 = sim, 0 = não)</a:t>
                          </a:r>
                          <a:endParaRPr lang="pt-BR" sz="1100" kern="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19050" marB="19050" anchor="b"/>
                    </a:tc>
                    <a:extLst>
                      <a:ext uri="{0D108BD9-81ED-4DB2-BD59-A6C34878D82A}">
                        <a16:rowId xmlns:a16="http://schemas.microsoft.com/office/drawing/2014/main" val="4184895488"/>
                      </a:ext>
                    </a:extLst>
                  </a:tr>
                  <a:tr h="437193"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pt-BR" sz="1000" kern="0">
                              <a:effectLst/>
                            </a:rPr>
                            <a:t>kills</a:t>
                          </a:r>
                          <a:endParaRPr lang="pt-BR" sz="1100" kern="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28575" marR="28575" marT="19050" marB="19050" anchor="b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pt-BR" sz="1000" kern="0">
                              <a:effectLst/>
                            </a:rPr>
                            <a:t>Quantidade de vezes que matou campeão inimigo</a:t>
                          </a:r>
                          <a:endParaRPr lang="pt-BR" sz="1100" kern="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19050" marB="19050" anchor="b"/>
                    </a:tc>
                    <a:extLst>
                      <a:ext uri="{0D108BD9-81ED-4DB2-BD59-A6C34878D82A}">
                        <a16:rowId xmlns:a16="http://schemas.microsoft.com/office/drawing/2014/main" val="1885653512"/>
                      </a:ext>
                    </a:extLst>
                  </a:tr>
                  <a:tr h="244959"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pt-BR" sz="1000" kern="0">
                              <a:effectLst/>
                            </a:rPr>
                            <a:t>deaths</a:t>
                          </a:r>
                          <a:endParaRPr lang="pt-BR" sz="1100" kern="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28575" marR="28575" marT="19050" marB="19050" anchor="b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pt-BR" sz="1000" kern="0">
                              <a:effectLst/>
                            </a:rPr>
                            <a:t>Quantidade de vezes que morreu</a:t>
                          </a:r>
                          <a:endParaRPr lang="pt-BR" sz="1100" kern="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19050" marB="19050" anchor="b"/>
                    </a:tc>
                    <a:extLst>
                      <a:ext uri="{0D108BD9-81ED-4DB2-BD59-A6C34878D82A}">
                        <a16:rowId xmlns:a16="http://schemas.microsoft.com/office/drawing/2014/main" val="3575797447"/>
                      </a:ext>
                    </a:extLst>
                  </a:tr>
                  <a:tr h="437193"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pt-BR" sz="1000" kern="0">
                              <a:effectLst/>
                            </a:rPr>
                            <a:t>assists</a:t>
                          </a:r>
                          <a:endParaRPr lang="pt-BR" sz="1100" kern="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28575" marR="28575" marT="19050" marB="19050" anchor="b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pt-BR" sz="1000" kern="0">
                              <a:effectLst/>
                            </a:rPr>
                            <a:t>Quantidade de assistências que deu, sobre a morte de um campeão inimigo</a:t>
                          </a:r>
                          <a:endParaRPr lang="pt-BR" sz="1100" kern="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19050" marB="19050" anchor="b"/>
                    </a:tc>
                    <a:extLst>
                      <a:ext uri="{0D108BD9-81ED-4DB2-BD59-A6C34878D82A}">
                        <a16:rowId xmlns:a16="http://schemas.microsoft.com/office/drawing/2014/main" val="354650913"/>
                      </a:ext>
                    </a:extLst>
                  </a:tr>
                  <a:tr h="244959"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pt-BR" sz="1000" kern="0">
                              <a:effectLst/>
                            </a:rPr>
                            <a:t>wardsPlaced</a:t>
                          </a:r>
                          <a:endParaRPr lang="pt-BR" sz="1100" kern="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28575" marR="28575" marT="19050" marB="19050" anchor="b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pt-BR" sz="1000" kern="0">
                              <a:effectLst/>
                            </a:rPr>
                            <a:t>Quantidade de Wards Plantadas</a:t>
                          </a:r>
                          <a:endParaRPr lang="pt-BR" sz="1100" kern="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19050" marB="19050" anchor="b"/>
                    </a:tc>
                    <a:extLst>
                      <a:ext uri="{0D108BD9-81ED-4DB2-BD59-A6C34878D82A}">
                        <a16:rowId xmlns:a16="http://schemas.microsoft.com/office/drawing/2014/main" val="1806852676"/>
                      </a:ext>
                    </a:extLst>
                  </a:tr>
                  <a:tr h="244959"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pt-BR" sz="1000" kern="0">
                              <a:effectLst/>
                            </a:rPr>
                            <a:t>wardsDestroyed</a:t>
                          </a:r>
                          <a:endParaRPr lang="pt-BR" sz="1100" kern="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28575" marR="28575" marT="19050" marB="19050" anchor="b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pt-BR" sz="1000" kern="0">
                              <a:effectLst/>
                            </a:rPr>
                            <a:t>Quantidade de Wards Destruídas</a:t>
                          </a:r>
                          <a:endParaRPr lang="pt-BR" sz="1100" kern="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19050" marB="19050" anchor="b"/>
                    </a:tc>
                    <a:extLst>
                      <a:ext uri="{0D108BD9-81ED-4DB2-BD59-A6C34878D82A}">
                        <a16:rowId xmlns:a16="http://schemas.microsoft.com/office/drawing/2014/main" val="2366439804"/>
                      </a:ext>
                    </a:extLst>
                  </a:tr>
                  <a:tr h="244959"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pt-BR" sz="1000" kern="0">
                              <a:effectLst/>
                            </a:rPr>
                            <a:t>wardsLost</a:t>
                          </a:r>
                          <a:endParaRPr lang="pt-BR" sz="1100" kern="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28575" marR="28575" marT="19050" marB="19050" anchor="b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pt-BR" sz="1000" kern="0">
                              <a:effectLst/>
                            </a:rPr>
                            <a:t>Quantidade de Wards Perdidas</a:t>
                          </a:r>
                          <a:endParaRPr lang="pt-BR" sz="1100" kern="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19050" marB="19050" anchor="b"/>
                    </a:tc>
                    <a:extLst>
                      <a:ext uri="{0D108BD9-81ED-4DB2-BD59-A6C34878D82A}">
                        <a16:rowId xmlns:a16="http://schemas.microsoft.com/office/drawing/2014/main" val="114134146"/>
                      </a:ext>
                    </a:extLst>
                  </a:tr>
                  <a:tr h="729512"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pt-BR" sz="1000" kern="0">
                              <a:effectLst/>
                            </a:rPr>
                            <a:t>kda</a:t>
                          </a:r>
                          <a:endParaRPr lang="pt-BR" sz="1100" kern="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28575" marR="28575" marT="19050" marB="19050" anchor="b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pt-BR" sz="1000" kern="0" dirty="0">
                              <a:effectLst/>
                            </a:rPr>
                            <a:t>Assassinatos x Mortes x </a:t>
                          </a:r>
                          <a:r>
                            <a:rPr lang="pt-BR" sz="1000" kern="0" dirty="0" err="1">
                              <a:effectLst/>
                            </a:rPr>
                            <a:t>Assistencias</a:t>
                          </a:r>
                          <a:r>
                            <a:rPr lang="pt-BR" sz="1000" kern="0" dirty="0">
                              <a:effectLst/>
                            </a:rPr>
                            <a:t> </a:t>
                          </a:r>
                          <a:br>
                            <a:rPr lang="pt-BR" sz="1000" kern="0" dirty="0">
                              <a:effectLst/>
                            </a:rPr>
                          </a:br>
                          <a:r>
                            <a:rPr lang="pt-BR" sz="1000" kern="0" dirty="0">
                              <a:effectLst/>
                            </a:rPr>
                            <a:t>Fórmula =  </a:t>
                          </a:r>
                          <a14:m>
                            <m:oMath xmlns:m="http://schemas.openxmlformats.org/officeDocument/2006/math">
                              <m:f>
                                <m:fPr>
                                  <m:ctrlPr>
                                    <a:rPr lang="pt-BR" sz="1000" kern="0">
                                      <a:effectLst/>
                                    </a:rPr>
                                  </m:ctrlPr>
                                </m:fPr>
                                <m:num>
                                  <m:r>
                                    <a:rPr lang="pt-BR" sz="1000" kern="0">
                                      <a:effectLst/>
                                    </a:rPr>
                                    <m:t>(</m:t>
                                  </m:r>
                                  <m:r>
                                    <a:rPr lang="pt-BR" sz="1000" kern="0">
                                      <a:effectLst/>
                                    </a:rPr>
                                    <m:t>𝑘𝑖𝑙𝑙</m:t>
                                  </m:r>
                                  <m:r>
                                    <a:rPr lang="pt-BR" sz="1000" kern="0">
                                      <a:effectLst/>
                                    </a:rPr>
                                    <m:t>+</m:t>
                                  </m:r>
                                  <m:r>
                                    <a:rPr lang="pt-BR" sz="1000" kern="0">
                                      <a:effectLst/>
                                    </a:rPr>
                                    <m:t>𝑎𝑠𝑠𝑖𝑠𝑡𝑠</m:t>
                                  </m:r>
                                  <m:r>
                                    <a:rPr lang="pt-BR" sz="1000" kern="0">
                                      <a:effectLst/>
                                    </a:rPr>
                                    <m:t>)</m:t>
                                  </m:r>
                                </m:num>
                                <m:den>
                                  <m:r>
                                    <a:rPr lang="pt-BR" sz="1000" kern="0">
                                      <a:effectLst/>
                                    </a:rPr>
                                    <m:t>𝑑𝑒𝑎𝑡h𝑠</m:t>
                                  </m:r>
                                </m:den>
                              </m:f>
                            </m:oMath>
                          </a14:m>
                          <a:endParaRPr lang="pt-BR" sz="1100" kern="100" dirty="0">
                            <a:effectLst/>
                          </a:endParaRPr>
                        </a:p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pt-BR" sz="1000" kern="0" dirty="0">
                              <a:effectLst/>
                            </a:rPr>
                            <a:t> </a:t>
                          </a:r>
                          <a:endParaRPr lang="pt-BR" sz="1100" kern="1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19050" marB="19050" anchor="b"/>
                    </a:tc>
                    <a:extLst>
                      <a:ext uri="{0D108BD9-81ED-4DB2-BD59-A6C34878D82A}">
                        <a16:rowId xmlns:a16="http://schemas.microsoft.com/office/drawing/2014/main" val="1865745264"/>
                      </a:ext>
                    </a:extLst>
                  </a:tr>
                </a:tbl>
              </a:graphicData>
            </a:graphic>
          </p:graphicFrame>
        </mc:Choice>
        <mc:Fallback>
          <p:graphicFrame>
            <p:nvGraphicFramePr>
              <p:cNvPr id="4" name="Espaço Reservado para Conteúdo 3">
                <a:extLst>
                  <a:ext uri="{FF2B5EF4-FFF2-40B4-BE49-F238E27FC236}">
                    <a16:creationId xmlns:a16="http://schemas.microsoft.com/office/drawing/2014/main" id="{EB4CFA2A-119C-B5D5-5AFF-87293B1646B4}"/>
                  </a:ext>
                </a:extLst>
              </p:cNvPr>
              <p:cNvGraphicFramePr>
                <a:graphicFrameLocks noGrp="1"/>
              </p:cNvGraphicFramePr>
              <p:nvPr>
                <p:ph idx="1"/>
                <p:extLst>
                  <p:ext uri="{D42A27DB-BD31-4B8C-83A1-F6EECF244321}">
                    <p14:modId xmlns:p14="http://schemas.microsoft.com/office/powerpoint/2010/main" val="1766691170"/>
                  </p:ext>
                </p:extLst>
              </p:nvPr>
            </p:nvGraphicFramePr>
            <p:xfrm>
              <a:off x="6096000" y="1690688"/>
              <a:ext cx="5583276" cy="4601000"/>
            </p:xfrm>
            <a:graphic>
              <a:graphicData uri="http://schemas.openxmlformats.org/drawingml/2006/table">
                <a:tbl>
                  <a:tblPr firstRow="1" firstCol="1" bandRow="1">
                    <a:tableStyleId>{22838BEF-8BB2-4498-84A7-C5851F593DF1}</a:tableStyleId>
                  </a:tblPr>
                  <a:tblGrid>
                    <a:gridCol w="2791638">
                      <a:extLst>
                        <a:ext uri="{9D8B030D-6E8A-4147-A177-3AD203B41FA5}">
                          <a16:colId xmlns:a16="http://schemas.microsoft.com/office/drawing/2014/main" val="2985446964"/>
                        </a:ext>
                      </a:extLst>
                    </a:gridCol>
                    <a:gridCol w="2791638">
                      <a:extLst>
                        <a:ext uri="{9D8B030D-6E8A-4147-A177-3AD203B41FA5}">
                          <a16:colId xmlns:a16="http://schemas.microsoft.com/office/drawing/2014/main" val="3940321889"/>
                        </a:ext>
                      </a:extLst>
                    </a:gridCol>
                  </a:tblGrid>
                  <a:tr h="302553"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pt-BR" sz="1000" kern="0">
                              <a:effectLst/>
                            </a:rPr>
                            <a:t>gameId</a:t>
                          </a:r>
                          <a:endParaRPr lang="pt-BR" sz="1100" kern="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28575" marR="28575" marT="19050" marB="19050" anchor="b"/>
                    </a:tc>
                    <a:tc>
                      <a:txBody>
                        <a:bodyPr/>
                        <a:lstStyle/>
                        <a:p>
                          <a:pPr marL="0" marR="0" algn="l" defTabSz="914400" rtl="0" eaLnBrk="1" latinLnBrk="0" hangingPunct="1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pt-BR" sz="1000" kern="0" dirty="0">
                              <a:solidFill>
                                <a:schemeClr val="dk1"/>
                              </a:solidFill>
                              <a:effectLst/>
                            </a:rPr>
                            <a:t>ID do jogo</a:t>
                          </a:r>
                          <a:endParaRPr lang="pt-BR" sz="1000" kern="0" dirty="0">
                            <a:solidFill>
                              <a:schemeClr val="dk1"/>
                            </a:solidFill>
                            <a:effectLst/>
                            <a:latin typeface="+mn-lt"/>
                            <a:ea typeface="+mn-ea"/>
                            <a:cs typeface="+mn-cs"/>
                          </a:endParaRPr>
                        </a:p>
                      </a:txBody>
                      <a:tcPr marL="28575" marR="28575" marT="19050" marB="19050" anchor="b"/>
                    </a:tc>
                    <a:extLst>
                      <a:ext uri="{0D108BD9-81ED-4DB2-BD59-A6C34878D82A}">
                        <a16:rowId xmlns:a16="http://schemas.microsoft.com/office/drawing/2014/main" val="1448965764"/>
                      </a:ext>
                    </a:extLst>
                  </a:tr>
                  <a:tr h="244959"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pt-BR" sz="1000" kern="0">
                              <a:effectLst/>
                            </a:rPr>
                            <a:t>hasWon</a:t>
                          </a:r>
                          <a:endParaRPr lang="pt-BR" sz="1100" kern="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28575" marR="28575" marT="19050" marB="19050" anchor="b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pt-BR" sz="1000" kern="0" dirty="0">
                              <a:effectLst/>
                            </a:rPr>
                            <a:t>Venceu? (1 = sim, 0 = não)</a:t>
                          </a:r>
                          <a:endParaRPr lang="pt-BR" sz="1100" kern="1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19050" marB="19050" anchor="b"/>
                    </a:tc>
                    <a:extLst>
                      <a:ext uri="{0D108BD9-81ED-4DB2-BD59-A6C34878D82A}">
                        <a16:rowId xmlns:a16="http://schemas.microsoft.com/office/drawing/2014/main" val="3060600474"/>
                      </a:ext>
                    </a:extLst>
                  </a:tr>
                  <a:tr h="244959"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pt-BR" sz="1000" kern="0">
                              <a:effectLst/>
                            </a:rPr>
                            <a:t>goldDiff</a:t>
                          </a:r>
                          <a:endParaRPr lang="pt-BR" sz="1100" kern="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28575" marR="28575" marT="19050" marB="19050" anchor="b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pt-BR" sz="1000" kern="0" dirty="0">
                              <a:effectLst/>
                            </a:rPr>
                            <a:t>Diferença de ouro entre os times</a:t>
                          </a:r>
                          <a:endParaRPr lang="pt-BR" sz="1100" kern="1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19050" marB="19050" anchor="b"/>
                    </a:tc>
                    <a:extLst>
                      <a:ext uri="{0D108BD9-81ED-4DB2-BD59-A6C34878D82A}">
                        <a16:rowId xmlns:a16="http://schemas.microsoft.com/office/drawing/2014/main" val="1636937111"/>
                      </a:ext>
                    </a:extLst>
                  </a:tr>
                  <a:tr h="244959"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pt-BR" sz="1000" kern="0">
                              <a:effectLst/>
                            </a:rPr>
                            <a:t>champLevelDiff</a:t>
                          </a:r>
                          <a:endParaRPr lang="pt-BR" sz="1100" kern="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28575" marR="28575" marT="19050" marB="19050" anchor="b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pt-BR" sz="1000" kern="0" dirty="0">
                              <a:effectLst/>
                            </a:rPr>
                            <a:t>Diferença de nível entre os campeões</a:t>
                          </a:r>
                          <a:endParaRPr lang="pt-BR" sz="1100" kern="100" dirty="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19050" marB="19050" anchor="b"/>
                    </a:tc>
                    <a:extLst>
                      <a:ext uri="{0D108BD9-81ED-4DB2-BD59-A6C34878D82A}">
                        <a16:rowId xmlns:a16="http://schemas.microsoft.com/office/drawing/2014/main" val="3523077965"/>
                      </a:ext>
                    </a:extLst>
                  </a:tr>
                  <a:tr h="244959"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pt-BR" sz="1000" kern="0">
                              <a:effectLst/>
                            </a:rPr>
                            <a:t>isFirstTower</a:t>
                          </a:r>
                          <a:endParaRPr lang="pt-BR" sz="1100" kern="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28575" marR="28575" marT="19050" marB="19050" anchor="b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pt-BR" sz="1000" kern="0">
                              <a:effectLst/>
                            </a:rPr>
                            <a:t>Destruiu a primeira torre? (1 = sim, 0 = não)</a:t>
                          </a:r>
                          <a:endParaRPr lang="pt-BR" sz="1100" kern="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19050" marB="19050" anchor="b"/>
                    </a:tc>
                    <a:extLst>
                      <a:ext uri="{0D108BD9-81ED-4DB2-BD59-A6C34878D82A}">
                        <a16:rowId xmlns:a16="http://schemas.microsoft.com/office/drawing/2014/main" val="2132709317"/>
                      </a:ext>
                    </a:extLst>
                  </a:tr>
                  <a:tr h="244959"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pt-BR" sz="1000" kern="0">
                              <a:effectLst/>
                            </a:rPr>
                            <a:t>isFirstBlood</a:t>
                          </a:r>
                          <a:endParaRPr lang="pt-BR" sz="1100" kern="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28575" marR="28575" marT="19050" marB="19050" anchor="b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pt-BR" sz="1000" kern="0">
                              <a:effectLst/>
                            </a:rPr>
                            <a:t>Conseguiu o first blood? (1 = sim, 0 = não)</a:t>
                          </a:r>
                          <a:endParaRPr lang="pt-BR" sz="1100" kern="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19050" marB="19050" anchor="b"/>
                    </a:tc>
                    <a:extLst>
                      <a:ext uri="{0D108BD9-81ED-4DB2-BD59-A6C34878D82A}">
                        <a16:rowId xmlns:a16="http://schemas.microsoft.com/office/drawing/2014/main" val="2452433176"/>
                      </a:ext>
                    </a:extLst>
                  </a:tr>
                  <a:tr h="244959"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pt-BR" sz="1000" kern="0">
                              <a:effectLst/>
                            </a:rPr>
                            <a:t>killedElderDrake</a:t>
                          </a:r>
                          <a:endParaRPr lang="pt-BR" sz="1100" kern="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28575" marR="28575" marT="19050" marB="19050" anchor="b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pt-BR" sz="1000" kern="0">
                              <a:effectLst/>
                            </a:rPr>
                            <a:t>Abateu o dragão ancião? (1 = sim, 0 = não)</a:t>
                          </a:r>
                          <a:endParaRPr lang="pt-BR" sz="1100" kern="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19050" marB="19050" anchor="b"/>
                    </a:tc>
                    <a:extLst>
                      <a:ext uri="{0D108BD9-81ED-4DB2-BD59-A6C34878D82A}">
                        <a16:rowId xmlns:a16="http://schemas.microsoft.com/office/drawing/2014/main" val="3122986702"/>
                      </a:ext>
                    </a:extLst>
                  </a:tr>
                  <a:tr h="244959"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pt-BR" sz="1000" kern="0">
                              <a:effectLst/>
                            </a:rPr>
                            <a:t>killedBaronNashor</a:t>
                          </a:r>
                          <a:endParaRPr lang="pt-BR" sz="1100" kern="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28575" marR="28575" marT="19050" marB="19050" anchor="b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pt-BR" sz="1000" kern="0">
                              <a:effectLst/>
                            </a:rPr>
                            <a:t>Abateu o Barão Nashor? (1 = sim, 0 = não)</a:t>
                          </a:r>
                          <a:endParaRPr lang="pt-BR" sz="1100" kern="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19050" marB="19050" anchor="b"/>
                    </a:tc>
                    <a:extLst>
                      <a:ext uri="{0D108BD9-81ED-4DB2-BD59-A6C34878D82A}">
                        <a16:rowId xmlns:a16="http://schemas.microsoft.com/office/drawing/2014/main" val="4184895488"/>
                      </a:ext>
                    </a:extLst>
                  </a:tr>
                  <a:tr h="437193"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pt-BR" sz="1000" kern="0">
                              <a:effectLst/>
                            </a:rPr>
                            <a:t>kills</a:t>
                          </a:r>
                          <a:endParaRPr lang="pt-BR" sz="1100" kern="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28575" marR="28575" marT="19050" marB="19050" anchor="b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pt-BR" sz="1000" kern="0">
                              <a:effectLst/>
                            </a:rPr>
                            <a:t>Quantidade de vezes que matou campeão inimigo</a:t>
                          </a:r>
                          <a:endParaRPr lang="pt-BR" sz="1100" kern="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19050" marB="19050" anchor="b"/>
                    </a:tc>
                    <a:extLst>
                      <a:ext uri="{0D108BD9-81ED-4DB2-BD59-A6C34878D82A}">
                        <a16:rowId xmlns:a16="http://schemas.microsoft.com/office/drawing/2014/main" val="1885653512"/>
                      </a:ext>
                    </a:extLst>
                  </a:tr>
                  <a:tr h="244959"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pt-BR" sz="1000" kern="0">
                              <a:effectLst/>
                            </a:rPr>
                            <a:t>deaths</a:t>
                          </a:r>
                          <a:endParaRPr lang="pt-BR" sz="1100" kern="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28575" marR="28575" marT="19050" marB="19050" anchor="b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pt-BR" sz="1000" kern="0">
                              <a:effectLst/>
                            </a:rPr>
                            <a:t>Quantidade de vezes que morreu</a:t>
                          </a:r>
                          <a:endParaRPr lang="pt-BR" sz="1100" kern="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19050" marB="19050" anchor="b"/>
                    </a:tc>
                    <a:extLst>
                      <a:ext uri="{0D108BD9-81ED-4DB2-BD59-A6C34878D82A}">
                        <a16:rowId xmlns:a16="http://schemas.microsoft.com/office/drawing/2014/main" val="3575797447"/>
                      </a:ext>
                    </a:extLst>
                  </a:tr>
                  <a:tr h="437193"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pt-BR" sz="1000" kern="0">
                              <a:effectLst/>
                            </a:rPr>
                            <a:t>assists</a:t>
                          </a:r>
                          <a:endParaRPr lang="pt-BR" sz="1100" kern="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28575" marR="28575" marT="19050" marB="19050" anchor="b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pt-BR" sz="1000" kern="0">
                              <a:effectLst/>
                            </a:rPr>
                            <a:t>Quantidade de assistências que deu, sobre a morte de um campeão inimigo</a:t>
                          </a:r>
                          <a:endParaRPr lang="pt-BR" sz="1100" kern="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19050" marB="19050" anchor="b"/>
                    </a:tc>
                    <a:extLst>
                      <a:ext uri="{0D108BD9-81ED-4DB2-BD59-A6C34878D82A}">
                        <a16:rowId xmlns:a16="http://schemas.microsoft.com/office/drawing/2014/main" val="354650913"/>
                      </a:ext>
                    </a:extLst>
                  </a:tr>
                  <a:tr h="244959"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pt-BR" sz="1000" kern="0">
                              <a:effectLst/>
                            </a:rPr>
                            <a:t>wardsPlaced</a:t>
                          </a:r>
                          <a:endParaRPr lang="pt-BR" sz="1100" kern="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28575" marR="28575" marT="19050" marB="19050" anchor="b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pt-BR" sz="1000" kern="0">
                              <a:effectLst/>
                            </a:rPr>
                            <a:t>Quantidade de Wards Plantadas</a:t>
                          </a:r>
                          <a:endParaRPr lang="pt-BR" sz="1100" kern="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19050" marB="19050" anchor="b"/>
                    </a:tc>
                    <a:extLst>
                      <a:ext uri="{0D108BD9-81ED-4DB2-BD59-A6C34878D82A}">
                        <a16:rowId xmlns:a16="http://schemas.microsoft.com/office/drawing/2014/main" val="1806852676"/>
                      </a:ext>
                    </a:extLst>
                  </a:tr>
                  <a:tr h="244959"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pt-BR" sz="1000" kern="0">
                              <a:effectLst/>
                            </a:rPr>
                            <a:t>wardsDestroyed</a:t>
                          </a:r>
                          <a:endParaRPr lang="pt-BR" sz="1100" kern="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28575" marR="28575" marT="19050" marB="19050" anchor="b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pt-BR" sz="1000" kern="0">
                              <a:effectLst/>
                            </a:rPr>
                            <a:t>Quantidade de Wards Destruídas</a:t>
                          </a:r>
                          <a:endParaRPr lang="pt-BR" sz="1100" kern="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19050" marB="19050" anchor="b"/>
                    </a:tc>
                    <a:extLst>
                      <a:ext uri="{0D108BD9-81ED-4DB2-BD59-A6C34878D82A}">
                        <a16:rowId xmlns:a16="http://schemas.microsoft.com/office/drawing/2014/main" val="2366439804"/>
                      </a:ext>
                    </a:extLst>
                  </a:tr>
                  <a:tr h="244959"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pt-BR" sz="1000" kern="0">
                              <a:effectLst/>
                            </a:rPr>
                            <a:t>wardsLost</a:t>
                          </a:r>
                          <a:endParaRPr lang="pt-BR" sz="1100" kern="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28575" marR="28575" marT="19050" marB="19050" anchor="b"/>
                    </a:tc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pt-BR" sz="1000" kern="0">
                              <a:effectLst/>
                            </a:rPr>
                            <a:t>Quantidade de Wards Perdidas</a:t>
                          </a:r>
                          <a:endParaRPr lang="pt-BR" sz="1100" kern="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0" marR="0" marT="19050" marB="19050" anchor="b"/>
                    </a:tc>
                    <a:extLst>
                      <a:ext uri="{0D108BD9-81ED-4DB2-BD59-A6C34878D82A}">
                        <a16:rowId xmlns:a16="http://schemas.microsoft.com/office/drawing/2014/main" val="114134146"/>
                      </a:ext>
                    </a:extLst>
                  </a:tr>
                  <a:tr h="729512">
                    <a:tc>
                      <a:txBody>
                        <a:bodyPr/>
                        <a:lstStyle/>
                        <a:p>
                          <a:pPr marL="0" marR="0">
                            <a:lnSpc>
                              <a:spcPct val="107000"/>
                            </a:lnSpc>
                            <a:spcBef>
                              <a:spcPts val="0"/>
                            </a:spcBef>
                            <a:spcAft>
                              <a:spcPts val="0"/>
                            </a:spcAft>
                          </a:pPr>
                          <a:r>
                            <a:rPr lang="pt-BR" sz="1000" kern="0">
                              <a:effectLst/>
                            </a:rPr>
                            <a:t>kda</a:t>
                          </a:r>
                          <a:endParaRPr lang="pt-BR" sz="1100" kern="100">
                            <a:effectLst/>
                            <a:latin typeface="Calibri" panose="020F0502020204030204" pitchFamily="34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endParaRPr>
                        </a:p>
                      </a:txBody>
                      <a:tcPr marL="28575" marR="28575" marT="19050" marB="19050" anchor="b"/>
                    </a:tc>
                    <a:tc>
                      <a:txBody>
                        <a:bodyPr/>
                        <a:lstStyle/>
                        <a:p>
                          <a:endParaRPr lang="pt-BR"/>
                        </a:p>
                      </a:txBody>
                      <a:tcPr marL="0" marR="0" marT="19050" marB="19050" anchor="b">
                        <a:blipFill>
                          <a:blip r:embed="rId2"/>
                          <a:stretch>
                            <a:fillRect l="-100437" t="-530833" r="-437" b="-7500"/>
                          </a:stretch>
                        </a:blipFill>
                      </a:tcPr>
                    </a:tc>
                    <a:extLst>
                      <a:ext uri="{0D108BD9-81ED-4DB2-BD59-A6C34878D82A}">
                        <a16:rowId xmlns:a16="http://schemas.microsoft.com/office/drawing/2014/main" val="1865745264"/>
                      </a:ext>
                    </a:extLst>
                  </a:tr>
                </a:tbl>
              </a:graphicData>
            </a:graphic>
          </p:graphicFrame>
        </mc:Fallback>
      </mc:AlternateContent>
      <p:pic>
        <p:nvPicPr>
          <p:cNvPr id="1026" name="Picture 2" descr="Ruined Shyvana Render by NeekoSG on DeviantArt">
            <a:extLst>
              <a:ext uri="{FF2B5EF4-FFF2-40B4-BE49-F238E27FC236}">
                <a16:creationId xmlns:a16="http://schemas.microsoft.com/office/drawing/2014/main" id="{68D542DD-9973-D181-8398-D6208CB59D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116" y="946840"/>
            <a:ext cx="2905250" cy="55460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30882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607D41-4CBA-DDC7-6BC7-28B38E879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/>
            <a:r>
              <a:rPr lang="pt-BR" sz="4900" b="1" dirty="0"/>
              <a:t>Observações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0E72EA2-84EB-DD48-4699-E38E63DC1F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50364" y="1551383"/>
            <a:ext cx="8226287" cy="4351338"/>
          </a:xfrm>
          <a:solidFill>
            <a:schemeClr val="accent5">
              <a:tint val="40000"/>
              <a:alpha val="25000"/>
            </a:schemeClr>
          </a:solidFill>
          <a:effectLst>
            <a:softEdge rad="520700"/>
          </a:effectLst>
        </p:spPr>
        <p:txBody>
          <a:bodyPr anchor="ctr">
            <a:normAutofit/>
          </a:bodyPr>
          <a:lstStyle/>
          <a:p>
            <a:pPr marL="0" indent="0" algn="r">
              <a:buNone/>
            </a:pPr>
            <a:r>
              <a:rPr lang="pt-BR" b="1" dirty="0"/>
              <a:t>Campo </a:t>
            </a:r>
            <a:r>
              <a:rPr lang="pt-BR" b="1" dirty="0" err="1"/>
              <a:t>gamesID</a:t>
            </a:r>
            <a:r>
              <a:rPr lang="pt-BR" b="1" dirty="0"/>
              <a:t> repetidos</a:t>
            </a:r>
          </a:p>
          <a:p>
            <a:pPr marL="0" indent="0" algn="r">
              <a:buNone/>
            </a:pPr>
            <a:r>
              <a:rPr lang="pt-BR" b="1" dirty="0"/>
              <a:t>Mais de 50 colunas</a:t>
            </a:r>
          </a:p>
          <a:p>
            <a:pPr marL="0" indent="0" algn="r">
              <a:buNone/>
            </a:pPr>
            <a:r>
              <a:rPr lang="pt-BR" b="1" dirty="0"/>
              <a:t>Falta de dados relevantes como </a:t>
            </a:r>
            <a:r>
              <a:rPr lang="pt-BR" b="1" dirty="0" err="1"/>
              <a:t>Farm</a:t>
            </a:r>
            <a:endParaRPr lang="pt-BR" b="1" dirty="0"/>
          </a:p>
          <a:p>
            <a:pPr marL="0" indent="0" algn="r">
              <a:buNone/>
            </a:pPr>
            <a:r>
              <a:rPr lang="pt-BR" b="1" dirty="0"/>
              <a:t>Ward não influenciou tanto nas vitorias.</a:t>
            </a:r>
          </a:p>
        </p:txBody>
      </p:sp>
      <p:pic>
        <p:nvPicPr>
          <p:cNvPr id="2050" name="Picture 2" descr="Ashen Guardian Shen - Render 4k by LoL-Overlays on DeviantArt">
            <a:extLst>
              <a:ext uri="{FF2B5EF4-FFF2-40B4-BE49-F238E27FC236}">
                <a16:creationId xmlns:a16="http://schemas.microsoft.com/office/drawing/2014/main" id="{C23D381B-011C-EC91-C11E-D8FBC88759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64904" y="1563963"/>
            <a:ext cx="9950613" cy="52940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7653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REWORK] Classic Volibear - Render by LoL-Overlay on DeviantArt">
            <a:extLst>
              <a:ext uri="{FF2B5EF4-FFF2-40B4-BE49-F238E27FC236}">
                <a16:creationId xmlns:a16="http://schemas.microsoft.com/office/drawing/2014/main" id="{46E4A768-9B4F-3733-1E14-38310A0F70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222" b="97000" l="10000" r="98063">
                        <a14:foregroundMark x1="53500" y1="9556" x2="73063" y2="5333"/>
                        <a14:foregroundMark x1="85750" y1="6111" x2="90063" y2="20667"/>
                        <a14:foregroundMark x1="90063" y1="20667" x2="95313" y2="65556"/>
                        <a14:foregroundMark x1="95313" y1="65556" x2="93250" y2="90889"/>
                        <a14:foregroundMark x1="93250" y1="90889" x2="31000" y2="92444"/>
                        <a14:foregroundMark x1="92750" y1="2444" x2="86063" y2="4111"/>
                        <a14:foregroundMark x1="86063" y1="4111" x2="81188" y2="12333"/>
                        <a14:foregroundMark x1="81188" y1="12333" x2="90875" y2="14111"/>
                        <a14:foregroundMark x1="90875" y1="14111" x2="93125" y2="47111"/>
                        <a14:foregroundMark x1="93125" y1="47111" x2="95250" y2="56000"/>
                        <a14:foregroundMark x1="95250" y1="56000" x2="97250" y2="45333"/>
                        <a14:foregroundMark x1="97250" y1="45333" x2="98188" y2="92222"/>
                        <a14:foregroundMark x1="98188" y1="92222" x2="41375" y2="98111"/>
                        <a14:foregroundMark x1="41375" y1="98111" x2="35563" y2="97222"/>
                        <a14:foregroundMark x1="35563" y1="97222" x2="35563" y2="97222"/>
                        <a14:foregroundMark x1="94938" y1="28778" x2="97750" y2="47111"/>
                        <a14:foregroundMark x1="97750" y1="47111" x2="95500" y2="74889"/>
                        <a14:foregroundMark x1="95500" y1="74889" x2="98063" y2="89333"/>
                        <a14:foregroundMark x1="98063" y1="89333" x2="98063" y2="69889"/>
                        <a14:foregroundMark x1="98063" y1="69889" x2="93188" y2="51889"/>
                        <a14:foregroundMark x1="93188" y1="51889" x2="92000" y2="37444"/>
                        <a14:foregroundMark x1="92000" y1="37444" x2="79813" y2="10889"/>
                        <a14:foregroundMark x1="79813" y1="10889" x2="74813" y2="7222"/>
                        <a14:foregroundMark x1="74813" y1="7222" x2="58313" y2="5778"/>
                        <a14:foregroundMark x1="58313" y1="5778" x2="54438" y2="72778"/>
                        <a14:foregroundMark x1="54438" y1="72778" x2="68063" y2="61556"/>
                        <a14:foregroundMark x1="68063" y1="61556" x2="93188" y2="16222"/>
                        <a14:foregroundMark x1="93188" y1="16222" x2="83938" y2="11111"/>
                        <a14:foregroundMark x1="83938" y1="11111" x2="89188" y2="16444"/>
                        <a14:foregroundMark x1="89188" y1="16444" x2="88938" y2="47778"/>
                        <a14:foregroundMark x1="88938" y1="47778" x2="90063" y2="44556"/>
                        <a14:foregroundMark x1="52125" y1="4222" x2="61063" y2="5222"/>
                        <a14:foregroundMark x1="61063" y1="5222" x2="55000" y2="2111"/>
                        <a14:foregroundMark x1="55000" y1="2111" x2="63313" y2="4111"/>
                        <a14:foregroundMark x1="63313" y1="4111" x2="60750" y2="322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5556" y="1825624"/>
            <a:ext cx="8946444" cy="5032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B0D9AA7-F0C8-1FD0-CCDF-E6217F61B3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900" b="1" dirty="0"/>
              <a:t>Informações comparativas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0E291D6-1382-0DC0-19E1-2EF228D8AF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0" y="1848952"/>
            <a:ext cx="9090991" cy="4351338"/>
          </a:xfrm>
          <a:solidFill>
            <a:schemeClr val="accent3">
              <a:lumMod val="60000"/>
              <a:lumOff val="40000"/>
              <a:alpha val="25000"/>
            </a:schemeClr>
          </a:solidFill>
          <a:effectLst>
            <a:softEdge rad="508000"/>
          </a:effectLst>
        </p:spPr>
        <p:txBody>
          <a:bodyPr/>
          <a:lstStyle/>
          <a:p>
            <a:r>
              <a:rPr lang="pt-BR" b="1" dirty="0"/>
              <a:t>Média de KDA em Vitórias x Derrotas?</a:t>
            </a:r>
          </a:p>
          <a:p>
            <a:pPr lvl="1"/>
            <a:r>
              <a:rPr lang="pt-BR" b="1" dirty="0"/>
              <a:t>3,54 em vitórias x 1,83 em derrotas</a:t>
            </a:r>
          </a:p>
          <a:p>
            <a:r>
              <a:rPr lang="pt-BR" dirty="0"/>
              <a:t>Média de </a:t>
            </a:r>
            <a:r>
              <a:rPr lang="pt-BR" dirty="0" err="1"/>
              <a:t>Wards</a:t>
            </a:r>
            <a:r>
              <a:rPr lang="pt-BR" dirty="0"/>
              <a:t> Colocadas em Vitórias x Derrotas?</a:t>
            </a:r>
          </a:p>
          <a:p>
            <a:pPr lvl="1"/>
            <a:r>
              <a:rPr lang="pt-BR" dirty="0"/>
              <a:t>57,38 em vitórias x 56,29 em derrotas</a:t>
            </a:r>
          </a:p>
          <a:p>
            <a:r>
              <a:rPr lang="pt-BR" dirty="0"/>
              <a:t>Média de </a:t>
            </a:r>
            <a:r>
              <a:rPr lang="pt-BR" dirty="0" err="1"/>
              <a:t>Wards</a:t>
            </a:r>
            <a:r>
              <a:rPr lang="pt-BR" dirty="0"/>
              <a:t> </a:t>
            </a:r>
            <a:r>
              <a:rPr lang="pt-BR" dirty="0" err="1"/>
              <a:t>Destruidas</a:t>
            </a:r>
            <a:r>
              <a:rPr lang="pt-BR" dirty="0"/>
              <a:t> em Vitórias x Derrotas?</a:t>
            </a:r>
          </a:p>
          <a:p>
            <a:pPr lvl="1"/>
            <a:r>
              <a:rPr lang="pt-BR" dirty="0"/>
              <a:t>10,74 em vitórias x 10.23 em derrotas</a:t>
            </a:r>
          </a:p>
          <a:p>
            <a:r>
              <a:rPr lang="pt-BR" b="1" dirty="0"/>
              <a:t>Média de Diferença de Gold em Vitórias x Derrotas?</a:t>
            </a:r>
          </a:p>
          <a:p>
            <a:pPr lvl="1"/>
            <a:r>
              <a:rPr lang="pt-BR" b="1" dirty="0"/>
              <a:t>3304,52 em vitórias x -3302,61 em derrotas</a:t>
            </a:r>
          </a:p>
        </p:txBody>
      </p:sp>
    </p:spTree>
    <p:extLst>
      <p:ext uri="{BB962C8B-B14F-4D97-AF65-F5344CB8AC3E}">
        <p14:creationId xmlns:p14="http://schemas.microsoft.com/office/powerpoint/2010/main" val="4284729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Pentakill Karthus Render (League of Legends) by Sineerie on DeviantArt">
            <a:extLst>
              <a:ext uri="{FF2B5EF4-FFF2-40B4-BE49-F238E27FC236}">
                <a16:creationId xmlns:a16="http://schemas.microsoft.com/office/drawing/2014/main" id="{AC1CBBAC-8829-6C9B-7391-C4556FE73B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087756" y="1818861"/>
            <a:ext cx="8976138" cy="5049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D0ECAEC4-A23D-79DE-AEB7-D53ED8D5C5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r"/>
            <a:r>
              <a:rPr lang="pt-BR" sz="5400" b="1" dirty="0"/>
              <a:t>Como aumentar suas chances de vitórias?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4A7EB2B-99EB-9D62-819A-FC539530ED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8956" y="1563757"/>
            <a:ext cx="10730947" cy="5049078"/>
          </a:xfrm>
          <a:solidFill>
            <a:schemeClr val="accent5">
              <a:tint val="40000"/>
              <a:alpha val="32000"/>
            </a:schemeClr>
          </a:solidFill>
          <a:effectLst>
            <a:softEdge rad="368300"/>
          </a:effectLst>
        </p:spPr>
        <p:txBody>
          <a:bodyPr>
            <a:normAutofit fontScale="92500" lnSpcReduction="10000"/>
          </a:bodyPr>
          <a:lstStyle/>
          <a:p>
            <a:pPr algn="r"/>
            <a:r>
              <a:rPr lang="pt-BR" dirty="0"/>
              <a:t>Tenha um KDA acima da média:</a:t>
            </a:r>
          </a:p>
          <a:p>
            <a:pPr lvl="1" algn="r"/>
            <a:r>
              <a:rPr lang="pt-BR" dirty="0"/>
              <a:t>A chance de vitória é de aproximadamente 80% quanto você tem um KDA acima da média;</a:t>
            </a:r>
          </a:p>
          <a:p>
            <a:pPr algn="r"/>
            <a:r>
              <a:rPr lang="pt-BR" dirty="0"/>
              <a:t>Mantenha sempre Gold a frente do seu adversário:</a:t>
            </a:r>
          </a:p>
          <a:p>
            <a:pPr lvl="1" algn="r"/>
            <a:r>
              <a:rPr lang="pt-BR" dirty="0"/>
              <a:t>A chance de vitória quando está acima do </a:t>
            </a:r>
            <a:r>
              <a:rPr lang="pt-BR" dirty="0" err="1"/>
              <a:t>gold</a:t>
            </a:r>
            <a:r>
              <a:rPr lang="pt-BR" dirty="0"/>
              <a:t> é de aproximadamente 77%;</a:t>
            </a:r>
          </a:p>
          <a:p>
            <a:pPr algn="r"/>
            <a:r>
              <a:rPr lang="pt-BR" dirty="0"/>
              <a:t>Mantenha sempre XP a frente do seu adversário:</a:t>
            </a:r>
          </a:p>
          <a:p>
            <a:pPr lvl="1" algn="r"/>
            <a:r>
              <a:rPr lang="pt-BR" dirty="0"/>
              <a:t>A chance de vitória quanto está acima do XP adversário é de aproximadamente 73%;</a:t>
            </a:r>
          </a:p>
          <a:p>
            <a:pPr algn="r"/>
            <a:r>
              <a:rPr lang="pt-BR" dirty="0"/>
              <a:t>Primeira Torre e </a:t>
            </a:r>
            <a:r>
              <a:rPr lang="pt-BR" dirty="0" err="1"/>
              <a:t>First</a:t>
            </a:r>
            <a:r>
              <a:rPr lang="pt-BR" dirty="0"/>
              <a:t> </a:t>
            </a:r>
            <a:r>
              <a:rPr lang="pt-BR" dirty="0" err="1"/>
              <a:t>Blood</a:t>
            </a:r>
            <a:r>
              <a:rPr lang="pt-BR" dirty="0"/>
              <a:t> não influência tanto na vitória, então não se desanime se isso acontecer;</a:t>
            </a:r>
          </a:p>
          <a:p>
            <a:pPr algn="r"/>
            <a:r>
              <a:rPr lang="pt-BR" dirty="0"/>
              <a:t>Tenha atenção ao Barão </a:t>
            </a:r>
            <a:r>
              <a:rPr lang="pt-BR" dirty="0" err="1"/>
              <a:t>Nashor</a:t>
            </a:r>
            <a:r>
              <a:rPr lang="pt-BR" dirty="0"/>
              <a:t>:</a:t>
            </a:r>
          </a:p>
          <a:p>
            <a:pPr lvl="1" algn="r"/>
            <a:r>
              <a:rPr lang="pt-BR" dirty="0"/>
              <a:t>A chance de vitória ao fazer o Barão é de aproximadamente 71%;</a:t>
            </a:r>
          </a:p>
          <a:p>
            <a:pPr algn="r"/>
            <a:r>
              <a:rPr lang="pt-BR" dirty="0"/>
              <a:t>Tenha atenção ao Dragão Ancião:</a:t>
            </a:r>
          </a:p>
          <a:p>
            <a:pPr lvl="1" algn="r"/>
            <a:r>
              <a:rPr lang="pt-BR" dirty="0"/>
              <a:t>A chance de vitória ao fazer o Elder Dragon é de aproximadamente 70%</a:t>
            </a:r>
          </a:p>
        </p:txBody>
      </p:sp>
    </p:spTree>
    <p:extLst>
      <p:ext uri="{BB962C8B-B14F-4D97-AF65-F5344CB8AC3E}">
        <p14:creationId xmlns:p14="http://schemas.microsoft.com/office/powerpoint/2010/main" val="4196599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390</Words>
  <Application>Microsoft Office PowerPoint</Application>
  <PresentationFormat>Widescreen</PresentationFormat>
  <Paragraphs>59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Tema do Office</vt:lpstr>
      <vt:lpstr>Analisando Dados do League of Legends Dados presentes no Kaggle, Desafio #5DataGlowUp do Heitor Sasaki</vt:lpstr>
      <vt:lpstr>Dicionário de Dados</vt:lpstr>
      <vt:lpstr>Observações</vt:lpstr>
      <vt:lpstr>Informações comparativas</vt:lpstr>
      <vt:lpstr>Como aumentar suas chances de vitórias?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Analisando Dados do League of Legends Dados presentes no Kaggle, Desafio #5DataGlowUp do Heitor Sasaki</dc:title>
  <dc:creator>Luciano Borba</dc:creator>
  <cp:lastModifiedBy>Luciano Borba</cp:lastModifiedBy>
  <cp:revision>1</cp:revision>
  <dcterms:created xsi:type="dcterms:W3CDTF">2023-10-26T18:30:10Z</dcterms:created>
  <dcterms:modified xsi:type="dcterms:W3CDTF">2023-10-26T18:31:40Z</dcterms:modified>
</cp:coreProperties>
</file>

<file path=docProps/thumbnail.jpeg>
</file>